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4"/>
  </p:handout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8" r:id="rId9"/>
    <p:sldId id="279" r:id="rId10"/>
    <p:sldId id="277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68" r:id="rId21"/>
    <p:sldId id="267" r:id="rId22"/>
    <p:sldId id="269" r:id="rId23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B2F1B5-B316-4819-A4FC-C1D9F07644C1}" v="27" dt="2018-07-19T09:13:11.559"/>
    <p1510:client id="{34FB7B13-A4F1-4431-855E-5DFB4E231739}" v="1372" dt="2018-07-19T11:29:30.8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18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alis Doumpos" userId="1fd9a411f2aa35d7" providerId="LiveId" clId="{3A59B18D-E46A-4B78-8C5D-C5652F1A7075}"/>
  </pc:docChgLst>
  <pc:docChgLst>
    <pc:chgData name="Michalis Doumpos" userId="1fd9a411f2aa35d7" providerId="LiveId" clId="{34FB7B13-A4F1-4431-855E-5DFB4E231739}"/>
    <pc:docChg chg="undo redo custSel addSld delSld modSld sldOrd modMainMaster">
      <pc:chgData name="Michalis Doumpos" userId="1fd9a411f2aa35d7" providerId="LiveId" clId="{34FB7B13-A4F1-4431-855E-5DFB4E231739}" dt="2018-07-19T11:29:30.808" v="1369" actId="20577"/>
      <pc:docMkLst>
        <pc:docMk/>
      </pc:docMkLst>
      <pc:sldChg chg="del">
        <pc:chgData name="Michalis Doumpos" userId="1fd9a411f2aa35d7" providerId="LiveId" clId="{34FB7B13-A4F1-4431-855E-5DFB4E231739}" dt="2018-07-19T09:16:38.685" v="0" actId="2696"/>
        <pc:sldMkLst>
          <pc:docMk/>
          <pc:sldMk cId="429845815" sldId="256"/>
        </pc:sldMkLst>
      </pc:sldChg>
      <pc:sldChg chg="del">
        <pc:chgData name="Michalis Doumpos" userId="1fd9a411f2aa35d7" providerId="LiveId" clId="{34FB7B13-A4F1-4431-855E-5DFB4E231739}" dt="2018-07-19T09:16:42.465" v="1" actId="2696"/>
        <pc:sldMkLst>
          <pc:docMk/>
          <pc:sldMk cId="266331948" sldId="266"/>
        </pc:sldMkLst>
      </pc:sldChg>
      <pc:sldChg chg="modSp">
        <pc:chgData name="Michalis Doumpos" userId="1fd9a411f2aa35d7" providerId="LiveId" clId="{34FB7B13-A4F1-4431-855E-5DFB4E231739}" dt="2018-07-19T10:54:23.730" v="1162" actId="20577"/>
        <pc:sldMkLst>
          <pc:docMk/>
          <pc:sldMk cId="1610864454" sldId="267"/>
        </pc:sldMkLst>
        <pc:spChg chg="mod">
          <ac:chgData name="Michalis Doumpos" userId="1fd9a411f2aa35d7" providerId="LiveId" clId="{34FB7B13-A4F1-4431-855E-5DFB4E231739}" dt="2018-07-19T10:22:49.566" v="346" actId="2711"/>
          <ac:spMkLst>
            <pc:docMk/>
            <pc:sldMk cId="1610864454" sldId="267"/>
            <ac:spMk id="2" creationId="{3A8B523E-037A-49C0-A7CF-E06A240C7518}"/>
          </ac:spMkLst>
        </pc:spChg>
        <pc:spChg chg="mod">
          <ac:chgData name="Michalis Doumpos" userId="1fd9a411f2aa35d7" providerId="LiveId" clId="{34FB7B13-A4F1-4431-855E-5DFB4E231739}" dt="2018-07-19T10:54:23.730" v="1162" actId="20577"/>
          <ac:spMkLst>
            <pc:docMk/>
            <pc:sldMk cId="1610864454" sldId="267"/>
            <ac:spMk id="3" creationId="{9183B30A-1984-497C-B9B0-1136BAB9F01F}"/>
          </ac:spMkLst>
        </pc:spChg>
      </pc:sldChg>
      <pc:sldChg chg="modSp add ord">
        <pc:chgData name="Michalis Doumpos" userId="1fd9a411f2aa35d7" providerId="LiveId" clId="{34FB7B13-A4F1-4431-855E-5DFB4E231739}" dt="2018-07-19T11:29:30.808" v="1369" actId="20577"/>
        <pc:sldMkLst>
          <pc:docMk/>
          <pc:sldMk cId="264748048" sldId="268"/>
        </pc:sldMkLst>
        <pc:spChg chg="mod">
          <ac:chgData name="Michalis Doumpos" userId="1fd9a411f2aa35d7" providerId="LiveId" clId="{34FB7B13-A4F1-4431-855E-5DFB4E231739}" dt="2018-07-19T10:28:19.257" v="480" actId="6549"/>
          <ac:spMkLst>
            <pc:docMk/>
            <pc:sldMk cId="264748048" sldId="268"/>
            <ac:spMk id="2" creationId="{87C4BA1F-171E-412F-85EE-F8A8DDCC8525}"/>
          </ac:spMkLst>
        </pc:spChg>
        <pc:spChg chg="mod">
          <ac:chgData name="Michalis Doumpos" userId="1fd9a411f2aa35d7" providerId="LiveId" clId="{34FB7B13-A4F1-4431-855E-5DFB4E231739}" dt="2018-07-19T11:29:30.808" v="1369" actId="20577"/>
          <ac:spMkLst>
            <pc:docMk/>
            <pc:sldMk cId="264748048" sldId="268"/>
            <ac:spMk id="3" creationId="{B9D1C661-715B-4D65-AA5F-14FCDEEDDA07}"/>
          </ac:spMkLst>
        </pc:spChg>
      </pc:sldChg>
      <pc:sldChg chg="del">
        <pc:chgData name="Michalis Doumpos" userId="1fd9a411f2aa35d7" providerId="LiveId" clId="{34FB7B13-A4F1-4431-855E-5DFB4E231739}" dt="2018-07-19T09:16:42.481" v="2" actId="2696"/>
        <pc:sldMkLst>
          <pc:docMk/>
          <pc:sldMk cId="499424700" sldId="268"/>
        </pc:sldMkLst>
      </pc:sldChg>
      <pc:sldChg chg="modSp add">
        <pc:chgData name="Michalis Doumpos" userId="1fd9a411f2aa35d7" providerId="LiveId" clId="{34FB7B13-A4F1-4431-855E-5DFB4E231739}" dt="2018-07-19T10:57:10.357" v="1252" actId="20577"/>
        <pc:sldMkLst>
          <pc:docMk/>
          <pc:sldMk cId="1753614282" sldId="269"/>
        </pc:sldMkLst>
        <pc:spChg chg="mod">
          <ac:chgData name="Michalis Doumpos" userId="1fd9a411f2aa35d7" providerId="LiveId" clId="{34FB7B13-A4F1-4431-855E-5DFB4E231739}" dt="2018-07-19T10:36:03.616" v="780" actId="313"/>
          <ac:spMkLst>
            <pc:docMk/>
            <pc:sldMk cId="1753614282" sldId="269"/>
            <ac:spMk id="2" creationId="{41DE0681-5F89-4349-B28C-4AF01493CB37}"/>
          </ac:spMkLst>
        </pc:spChg>
        <pc:spChg chg="mod">
          <ac:chgData name="Michalis Doumpos" userId="1fd9a411f2aa35d7" providerId="LiveId" clId="{34FB7B13-A4F1-4431-855E-5DFB4E231739}" dt="2018-07-19T10:57:10.357" v="1252" actId="20577"/>
          <ac:spMkLst>
            <pc:docMk/>
            <pc:sldMk cId="1753614282" sldId="269"/>
            <ac:spMk id="3" creationId="{5D36DFC8-3557-48CC-8DD4-04B2DEBE9874}"/>
          </ac:spMkLst>
        </pc:spChg>
      </pc:sldChg>
      <pc:sldChg chg="del">
        <pc:chgData name="Michalis Doumpos" userId="1fd9a411f2aa35d7" providerId="LiveId" clId="{34FB7B13-A4F1-4431-855E-5DFB4E231739}" dt="2018-07-19T09:16:42.496" v="3" actId="2696"/>
        <pc:sldMkLst>
          <pc:docMk/>
          <pc:sldMk cId="2257086536" sldId="269"/>
        </pc:sldMkLst>
      </pc:sldChg>
      <pc:sldChg chg="del">
        <pc:chgData name="Michalis Doumpos" userId="1fd9a411f2aa35d7" providerId="LiveId" clId="{34FB7B13-A4F1-4431-855E-5DFB4E231739}" dt="2018-07-19T09:16:42.496" v="4" actId="2696"/>
        <pc:sldMkLst>
          <pc:docMk/>
          <pc:sldMk cId="1388125619" sldId="270"/>
        </pc:sldMkLst>
      </pc:sldChg>
      <pc:sldChg chg="add del">
        <pc:chgData name="Michalis Doumpos" userId="1fd9a411f2aa35d7" providerId="LiveId" clId="{34FB7B13-A4F1-4431-855E-5DFB4E231739}" dt="2018-07-19T11:21:06.223" v="1254"/>
        <pc:sldMkLst>
          <pc:docMk/>
          <pc:sldMk cId="2905074456" sldId="270"/>
        </pc:sldMkLst>
      </pc:sldChg>
      <pc:sldChg chg="addSp delSp modSp add mod setBg">
        <pc:chgData name="Michalis Doumpos" userId="1fd9a411f2aa35d7" providerId="LiveId" clId="{34FB7B13-A4F1-4431-855E-5DFB4E231739}" dt="2018-07-19T11:28:43.673" v="1365" actId="207"/>
        <pc:sldMkLst>
          <pc:docMk/>
          <pc:sldMk cId="3985113565" sldId="270"/>
        </pc:sldMkLst>
        <pc:spChg chg="mod">
          <ac:chgData name="Michalis Doumpos" userId="1fd9a411f2aa35d7" providerId="LiveId" clId="{34FB7B13-A4F1-4431-855E-5DFB4E231739}" dt="2018-07-19T11:28:36.093" v="1364" actId="313"/>
          <ac:spMkLst>
            <pc:docMk/>
            <pc:sldMk cId="3985113565" sldId="270"/>
            <ac:spMk id="2" creationId="{954D5CF2-DE59-4F81-904A-012F91EEC307}"/>
          </ac:spMkLst>
        </pc:spChg>
        <pc:spChg chg="mod">
          <ac:chgData name="Michalis Doumpos" userId="1fd9a411f2aa35d7" providerId="LiveId" clId="{34FB7B13-A4F1-4431-855E-5DFB4E231739}" dt="2018-07-19T11:28:43.673" v="1365" actId="207"/>
          <ac:spMkLst>
            <pc:docMk/>
            <pc:sldMk cId="3985113565" sldId="270"/>
            <ac:spMk id="3" creationId="{D66B9D40-09AA-4FF2-9F15-C54F0617C548}"/>
          </ac:spMkLst>
        </pc:spChg>
        <pc:spChg chg="add del">
          <ac:chgData name="Michalis Doumpos" userId="1fd9a411f2aa35d7" providerId="LiveId" clId="{34FB7B13-A4F1-4431-855E-5DFB4E231739}" dt="2018-07-19T11:24:57.625" v="1309" actId="26606"/>
          <ac:spMkLst>
            <pc:docMk/>
            <pc:sldMk cId="3985113565" sldId="270"/>
            <ac:spMk id="8" creationId="{9D545981-1F24-46A6-8AFC-3740CC577429}"/>
          </ac:spMkLst>
        </pc:spChg>
        <pc:spChg chg="add del">
          <ac:chgData name="Michalis Doumpos" userId="1fd9a411f2aa35d7" providerId="LiveId" clId="{34FB7B13-A4F1-4431-855E-5DFB4E231739}" dt="2018-07-19T11:24:57.625" v="1309" actId="26606"/>
          <ac:spMkLst>
            <pc:docMk/>
            <pc:sldMk cId="3985113565" sldId="270"/>
            <ac:spMk id="9" creationId="{252F09FA-59B0-41E4-9F79-D0EB15CBAD50}"/>
          </ac:spMkLst>
        </pc:spChg>
        <pc:spChg chg="add del">
          <ac:chgData name="Michalis Doumpos" userId="1fd9a411f2aa35d7" providerId="LiveId" clId="{34FB7B13-A4F1-4431-855E-5DFB4E231739}" dt="2018-07-19T11:23:14.499" v="1271"/>
          <ac:spMkLst>
            <pc:docMk/>
            <pc:sldMk cId="3985113565" sldId="270"/>
            <ac:spMk id="10" creationId="{39F2E490-BF79-4326-B536-FDF1961C7CC8}"/>
          </ac:spMkLst>
        </pc:spChg>
        <pc:spChg chg="add del">
          <ac:chgData name="Michalis Doumpos" userId="1fd9a411f2aa35d7" providerId="LiveId" clId="{34FB7B13-A4F1-4431-855E-5DFB4E231739}" dt="2018-07-19T11:23:10.765" v="1269" actId="26606"/>
          <ac:spMkLst>
            <pc:docMk/>
            <pc:sldMk cId="3985113565" sldId="270"/>
            <ac:spMk id="11" creationId="{B5128750-6DE7-4BD7-B6DD-399E90474D1E}"/>
          </ac:spMkLst>
        </pc:spChg>
        <pc:spChg chg="add del">
          <ac:chgData name="Michalis Doumpos" userId="1fd9a411f2aa35d7" providerId="LiveId" clId="{34FB7B13-A4F1-4431-855E-5DFB4E231739}" dt="2018-07-19T11:23:14.499" v="1271"/>
          <ac:spMkLst>
            <pc:docMk/>
            <pc:sldMk cId="3985113565" sldId="270"/>
            <ac:spMk id="12" creationId="{1CF93E96-6230-4856-950C-0F48E18447FC}"/>
          </ac:spMkLst>
        </pc:spChg>
        <pc:spChg chg="add del">
          <ac:chgData name="Michalis Doumpos" userId="1fd9a411f2aa35d7" providerId="LiveId" clId="{34FB7B13-A4F1-4431-855E-5DFB4E231739}" dt="2018-07-19T11:23:10.765" v="1269" actId="26606"/>
          <ac:spMkLst>
            <pc:docMk/>
            <pc:sldMk cId="3985113565" sldId="270"/>
            <ac:spMk id="13" creationId="{07BA6415-1CCB-4FE4-8D1D-DE0505D993E0}"/>
          </ac:spMkLst>
        </pc:spChg>
        <pc:spChg chg="add del">
          <ac:chgData name="Michalis Doumpos" userId="1fd9a411f2aa35d7" providerId="LiveId" clId="{34FB7B13-A4F1-4431-855E-5DFB4E231739}" dt="2018-07-19T11:24:57.625" v="1309" actId="26606"/>
          <ac:spMkLst>
            <pc:docMk/>
            <pc:sldMk cId="3985113565" sldId="270"/>
            <ac:spMk id="14" creationId="{4FB98A08-FC4C-4C6C-8CAE-410223C6DD1D}"/>
          </ac:spMkLst>
        </pc:spChg>
        <pc:spChg chg="add del">
          <ac:chgData name="Michalis Doumpos" userId="1fd9a411f2aa35d7" providerId="LiveId" clId="{34FB7B13-A4F1-4431-855E-5DFB4E231739}" dt="2018-07-19T11:23:10.765" v="1269" actId="26606"/>
          <ac:spMkLst>
            <pc:docMk/>
            <pc:sldMk cId="3985113565" sldId="270"/>
            <ac:spMk id="15" creationId="{CA1B373B-0DE9-4AE4-A839-26F801A34087}"/>
          </ac:spMkLst>
        </pc:spChg>
        <pc:spChg chg="add del">
          <ac:chgData name="Michalis Doumpos" userId="1fd9a411f2aa35d7" providerId="LiveId" clId="{34FB7B13-A4F1-4431-855E-5DFB4E231739}" dt="2018-07-19T11:26:29.654" v="1336" actId="26606"/>
          <ac:spMkLst>
            <pc:docMk/>
            <pc:sldMk cId="3985113565" sldId="270"/>
            <ac:spMk id="16" creationId="{9D545981-1F24-46A6-8AFC-3740CC577429}"/>
          </ac:spMkLst>
        </pc:spChg>
        <pc:spChg chg="add del">
          <ac:chgData name="Michalis Doumpos" userId="1fd9a411f2aa35d7" providerId="LiveId" clId="{34FB7B13-A4F1-4431-855E-5DFB4E231739}" dt="2018-07-19T11:24:57.625" v="1309" actId="26606"/>
          <ac:spMkLst>
            <pc:docMk/>
            <pc:sldMk cId="3985113565" sldId="270"/>
            <ac:spMk id="17" creationId="{66D4C1A7-0A94-46CF-9056-E836CBFB7064}"/>
          </ac:spMkLst>
        </pc:spChg>
        <pc:spChg chg="add del">
          <ac:chgData name="Michalis Doumpos" userId="1fd9a411f2aa35d7" providerId="LiveId" clId="{34FB7B13-A4F1-4431-855E-5DFB4E231739}" dt="2018-07-19T11:26:29.654" v="1336" actId="26606"/>
          <ac:spMkLst>
            <pc:docMk/>
            <pc:sldMk cId="3985113565" sldId="270"/>
            <ac:spMk id="18" creationId="{252F09FA-59B0-41E4-9F79-D0EB15CBAD50}"/>
          </ac:spMkLst>
        </pc:spChg>
        <pc:spChg chg="add del">
          <ac:chgData name="Michalis Doumpos" userId="1fd9a411f2aa35d7" providerId="LiveId" clId="{34FB7B13-A4F1-4431-855E-5DFB4E231739}" dt="2018-07-19T11:24:57.625" v="1309" actId="26606"/>
          <ac:spMkLst>
            <pc:docMk/>
            <pc:sldMk cId="3985113565" sldId="270"/>
            <ac:spMk id="19" creationId="{12022B2F-C34E-42AC-A514-49AF306FA932}"/>
          </ac:spMkLst>
        </pc:spChg>
        <pc:spChg chg="add del">
          <ac:chgData name="Michalis Doumpos" userId="1fd9a411f2aa35d7" providerId="LiveId" clId="{34FB7B13-A4F1-4431-855E-5DFB4E231739}" dt="2018-07-19T11:26:29.654" v="1336" actId="26606"/>
          <ac:spMkLst>
            <pc:docMk/>
            <pc:sldMk cId="3985113565" sldId="270"/>
            <ac:spMk id="20" creationId="{4FB98A08-FC4C-4C6C-8CAE-410223C6DD1D}"/>
          </ac:spMkLst>
        </pc:spChg>
        <pc:spChg chg="add del">
          <ac:chgData name="Michalis Doumpos" userId="1fd9a411f2aa35d7" providerId="LiveId" clId="{34FB7B13-A4F1-4431-855E-5DFB4E231739}" dt="2018-07-19T11:26:29.654" v="1336" actId="26606"/>
          <ac:spMkLst>
            <pc:docMk/>
            <pc:sldMk cId="3985113565" sldId="270"/>
            <ac:spMk id="22" creationId="{66D4C1A7-0A94-46CF-9056-E836CBFB7064}"/>
          </ac:spMkLst>
        </pc:spChg>
        <pc:spChg chg="add del">
          <ac:chgData name="Michalis Doumpos" userId="1fd9a411f2aa35d7" providerId="LiveId" clId="{34FB7B13-A4F1-4431-855E-5DFB4E231739}" dt="2018-07-19T11:26:29.654" v="1336" actId="26606"/>
          <ac:spMkLst>
            <pc:docMk/>
            <pc:sldMk cId="3985113565" sldId="270"/>
            <ac:spMk id="23" creationId="{12022B2F-C34E-42AC-A514-49AF306FA932}"/>
          </ac:spMkLst>
        </pc:spChg>
        <pc:spChg chg="add">
          <ac:chgData name="Michalis Doumpos" userId="1fd9a411f2aa35d7" providerId="LiveId" clId="{34FB7B13-A4F1-4431-855E-5DFB4E231739}" dt="2018-07-19T11:26:29.654" v="1336" actId="26606"/>
          <ac:spMkLst>
            <pc:docMk/>
            <pc:sldMk cId="3985113565" sldId="270"/>
            <ac:spMk id="30" creationId="{DF7C4298-DC9F-4231-A23D-7E78772D0C99}"/>
          </ac:spMkLst>
        </pc:spChg>
        <pc:spChg chg="add mod">
          <ac:chgData name="Michalis Doumpos" userId="1fd9a411f2aa35d7" providerId="LiveId" clId="{34FB7B13-A4F1-4431-855E-5DFB4E231739}" dt="2018-07-19T11:27:55.712" v="1350" actId="207"/>
          <ac:spMkLst>
            <pc:docMk/>
            <pc:sldMk cId="3985113565" sldId="270"/>
            <ac:spMk id="32" creationId="{370B0FB2-F998-4058-8E25-B09935DF78E1}"/>
          </ac:spMkLst>
        </pc:spChg>
        <pc:picChg chg="add mod ord">
          <ac:chgData name="Michalis Doumpos" userId="1fd9a411f2aa35d7" providerId="LiveId" clId="{34FB7B13-A4F1-4431-855E-5DFB4E231739}" dt="2018-07-19T11:28:03.930" v="1353" actId="1076"/>
          <ac:picMkLst>
            <pc:docMk/>
            <pc:sldMk cId="3985113565" sldId="270"/>
            <ac:picMk id="4" creationId="{7A732577-91F0-4B58-A392-9F4953ADE651}"/>
          </ac:picMkLst>
        </pc:picChg>
        <pc:picChg chg="add del mod ord">
          <ac:chgData name="Michalis Doumpos" userId="1fd9a411f2aa35d7" providerId="LiveId" clId="{34FB7B13-A4F1-4431-855E-5DFB4E231739}" dt="2018-07-19T11:26:41.125" v="1338"/>
          <ac:picMkLst>
            <pc:docMk/>
            <pc:sldMk cId="3985113565" sldId="270"/>
            <ac:picMk id="5" creationId="{D29EFBDA-0C6D-44C4-B5BD-CC35944305FA}"/>
          </ac:picMkLst>
        </pc:picChg>
        <pc:picChg chg="add mod ord">
          <ac:chgData name="Michalis Doumpos" userId="1fd9a411f2aa35d7" providerId="LiveId" clId="{34FB7B13-A4F1-4431-855E-5DFB4E231739}" dt="2018-07-19T11:27:11.273" v="1349" actId="1076"/>
          <ac:picMkLst>
            <pc:docMk/>
            <pc:sldMk cId="3985113565" sldId="270"/>
            <ac:picMk id="6" creationId="{BF4B54EF-08C7-4E9D-A382-3A59768D5DF2}"/>
          </ac:picMkLst>
        </pc:picChg>
        <pc:picChg chg="add mod">
          <ac:chgData name="Michalis Doumpos" userId="1fd9a411f2aa35d7" providerId="LiveId" clId="{34FB7B13-A4F1-4431-855E-5DFB4E231739}" dt="2018-07-19T11:26:56.647" v="1343" actId="1076"/>
          <ac:picMkLst>
            <pc:docMk/>
            <pc:sldMk cId="3985113565" sldId="270"/>
            <ac:picMk id="25" creationId="{233F2EFA-A8AE-40C5-A805-A7D9FEC9866A}"/>
          </ac:picMkLst>
        </pc:picChg>
        <pc:picChg chg="add">
          <ac:chgData name="Michalis Doumpos" userId="1fd9a411f2aa35d7" providerId="LiveId" clId="{34FB7B13-A4F1-4431-855E-5DFB4E231739}" dt="2018-07-19T11:27:02.149" v="1345"/>
          <ac:picMkLst>
            <pc:docMk/>
            <pc:sldMk cId="3985113565" sldId="270"/>
            <ac:picMk id="27" creationId="{308FF62A-466C-4BB7-A4A1-03DBD3FF0038}"/>
          </ac:picMkLst>
        </pc:picChg>
        <pc:cxnChg chg="add del">
          <ac:chgData name="Michalis Doumpos" userId="1fd9a411f2aa35d7" providerId="LiveId" clId="{34FB7B13-A4F1-4431-855E-5DFB4E231739}" dt="2018-07-19T11:24:57.625" v="1309" actId="26606"/>
          <ac:cxnSpMkLst>
            <pc:docMk/>
            <pc:sldMk cId="3985113565" sldId="270"/>
            <ac:cxnSpMk id="21" creationId="{84A66149-2431-4D78-A158-60F086A12471}"/>
          </ac:cxnSpMkLst>
        </pc:cxnChg>
        <pc:cxnChg chg="add del">
          <ac:chgData name="Michalis Doumpos" userId="1fd9a411f2aa35d7" providerId="LiveId" clId="{34FB7B13-A4F1-4431-855E-5DFB4E231739}" dt="2018-07-19T11:26:29.654" v="1336" actId="26606"/>
          <ac:cxnSpMkLst>
            <pc:docMk/>
            <pc:sldMk cId="3985113565" sldId="270"/>
            <ac:cxnSpMk id="24" creationId="{84A66149-2431-4D78-A158-60F086A12471}"/>
          </ac:cxnSpMkLst>
        </pc:cxnChg>
      </pc:sldChg>
      <pc:sldMasterChg chg="modSp modSldLayout">
        <pc:chgData name="Michalis Doumpos" userId="1fd9a411f2aa35d7" providerId="LiveId" clId="{34FB7B13-A4F1-4431-855E-5DFB4E231739}" dt="2018-07-19T10:21:52.802" v="336"/>
        <pc:sldMasterMkLst>
          <pc:docMk/>
          <pc:sldMasterMk cId="1422002713" sldId="2147483648"/>
        </pc:sldMasterMkLst>
        <pc:spChg chg="mod">
          <ac:chgData name="Michalis Doumpos" userId="1fd9a411f2aa35d7" providerId="LiveId" clId="{34FB7B13-A4F1-4431-855E-5DFB4E231739}" dt="2018-07-19T10:21:52.802" v="336"/>
          <ac:spMkLst>
            <pc:docMk/>
            <pc:sldMasterMk cId="1422002713" sldId="2147483648"/>
            <ac:spMk id="2" creationId="{1A48FF02-A280-438D-A52F-B5562C0AEDC4}"/>
          </ac:spMkLst>
        </pc:spChg>
        <pc:spChg chg="mod">
          <ac:chgData name="Michalis Doumpos" userId="1fd9a411f2aa35d7" providerId="LiveId" clId="{34FB7B13-A4F1-4431-855E-5DFB4E231739}" dt="2018-07-19T10:21:52.802" v="336"/>
          <ac:spMkLst>
            <pc:docMk/>
            <pc:sldMasterMk cId="1422002713" sldId="2147483648"/>
            <ac:spMk id="3" creationId="{8E6CF14D-2DAE-4F98-BFF1-871023A062B9}"/>
          </ac:spMkLst>
        </pc:spChg>
        <pc:spChg chg="mod">
          <ac:chgData name="Michalis Doumpos" userId="1fd9a411f2aa35d7" providerId="LiveId" clId="{34FB7B13-A4F1-4431-855E-5DFB4E231739}" dt="2018-07-19T10:21:52.802" v="336"/>
          <ac:spMkLst>
            <pc:docMk/>
            <pc:sldMasterMk cId="1422002713" sldId="2147483648"/>
            <ac:spMk id="4" creationId="{DDFC59D7-4BE7-4253-B6B2-A9D74449718B}"/>
          </ac:spMkLst>
        </pc:spChg>
        <pc:spChg chg="mod">
          <ac:chgData name="Michalis Doumpos" userId="1fd9a411f2aa35d7" providerId="LiveId" clId="{34FB7B13-A4F1-4431-855E-5DFB4E231739}" dt="2018-07-19T10:21:52.802" v="336"/>
          <ac:spMkLst>
            <pc:docMk/>
            <pc:sldMasterMk cId="1422002713" sldId="2147483648"/>
            <ac:spMk id="5" creationId="{48196DE6-F7B4-4284-A287-E4EC68A51FD4}"/>
          </ac:spMkLst>
        </pc:spChg>
        <pc:spChg chg="mod">
          <ac:chgData name="Michalis Doumpos" userId="1fd9a411f2aa35d7" providerId="LiveId" clId="{34FB7B13-A4F1-4431-855E-5DFB4E231739}" dt="2018-07-19T10:21:52.802" v="336"/>
          <ac:spMkLst>
            <pc:docMk/>
            <pc:sldMasterMk cId="1422002713" sldId="2147483648"/>
            <ac:spMk id="6" creationId="{C81FB9D9-0B31-4F84-90E3-13A092F1FC84}"/>
          </ac:spMkLst>
        </pc:spChg>
        <pc:sldLayoutChg chg="modSp">
          <pc:chgData name="Michalis Doumpos" userId="1fd9a411f2aa35d7" providerId="LiveId" clId="{34FB7B13-A4F1-4431-855E-5DFB4E231739}" dt="2018-07-19T10:21:52.802" v="336"/>
          <pc:sldLayoutMkLst>
            <pc:docMk/>
            <pc:sldMasterMk cId="1422002713" sldId="2147483648"/>
            <pc:sldLayoutMk cId="1350033740" sldId="2147483649"/>
          </pc:sldLayoutMkLst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1350033740" sldId="2147483649"/>
              <ac:spMk id="2" creationId="{EFDC19DC-0CB6-4C58-B455-12D379B0F997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1350033740" sldId="2147483649"/>
              <ac:spMk id="3" creationId="{095429A3-4FD5-406F-8540-F8FABC8CA193}"/>
            </ac:spMkLst>
          </pc:spChg>
        </pc:sldLayoutChg>
        <pc:sldLayoutChg chg="modSp">
          <pc:chgData name="Michalis Doumpos" userId="1fd9a411f2aa35d7" providerId="LiveId" clId="{34FB7B13-A4F1-4431-855E-5DFB4E231739}" dt="2018-07-19T10:21:52.802" v="336"/>
          <pc:sldLayoutMkLst>
            <pc:docMk/>
            <pc:sldMasterMk cId="1422002713" sldId="2147483648"/>
            <pc:sldLayoutMk cId="625476837" sldId="2147483651"/>
          </pc:sldLayoutMkLst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625476837" sldId="2147483651"/>
              <ac:spMk id="2" creationId="{4FA3E9C2-5137-422D-BC37-972455E0955B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625476837" sldId="2147483651"/>
              <ac:spMk id="3" creationId="{D90CFF80-84E7-4AEA-B074-1B163C39FB57}"/>
            </ac:spMkLst>
          </pc:spChg>
        </pc:sldLayoutChg>
        <pc:sldLayoutChg chg="modSp">
          <pc:chgData name="Michalis Doumpos" userId="1fd9a411f2aa35d7" providerId="LiveId" clId="{34FB7B13-A4F1-4431-855E-5DFB4E231739}" dt="2018-07-19T10:21:52.802" v="336"/>
          <pc:sldLayoutMkLst>
            <pc:docMk/>
            <pc:sldMasterMk cId="1422002713" sldId="2147483648"/>
            <pc:sldLayoutMk cId="3511324367" sldId="2147483652"/>
          </pc:sldLayoutMkLst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3511324367" sldId="2147483652"/>
              <ac:spMk id="3" creationId="{9F1B5A35-07D1-4D44-A1E1-B1D43776889C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3511324367" sldId="2147483652"/>
              <ac:spMk id="4" creationId="{6FE0707B-3F1E-49FB-9DC5-EE1E41F3B238}"/>
            </ac:spMkLst>
          </pc:spChg>
        </pc:sldLayoutChg>
        <pc:sldLayoutChg chg="modSp">
          <pc:chgData name="Michalis Doumpos" userId="1fd9a411f2aa35d7" providerId="LiveId" clId="{34FB7B13-A4F1-4431-855E-5DFB4E231739}" dt="2018-07-19T10:21:52.802" v="336"/>
          <pc:sldLayoutMkLst>
            <pc:docMk/>
            <pc:sldMasterMk cId="1422002713" sldId="2147483648"/>
            <pc:sldLayoutMk cId="4090646544" sldId="2147483653"/>
          </pc:sldLayoutMkLst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4090646544" sldId="2147483653"/>
              <ac:spMk id="2" creationId="{D94D5E5D-CA30-4557-A507-5B2CA4D4EE07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4090646544" sldId="2147483653"/>
              <ac:spMk id="3" creationId="{971C3145-4EEC-433E-872F-0661DCA6B261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4090646544" sldId="2147483653"/>
              <ac:spMk id="4" creationId="{BA67D64B-F262-437C-9BED-5DD53CE2AB1F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4090646544" sldId="2147483653"/>
              <ac:spMk id="5" creationId="{6C6337AE-B9AB-4A55-AAFD-F7894C85501B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4090646544" sldId="2147483653"/>
              <ac:spMk id="6" creationId="{C4ED7D33-6861-44FE-96EA-5EAFBBA45D21}"/>
            </ac:spMkLst>
          </pc:spChg>
        </pc:sldLayoutChg>
        <pc:sldLayoutChg chg="modSp">
          <pc:chgData name="Michalis Doumpos" userId="1fd9a411f2aa35d7" providerId="LiveId" clId="{34FB7B13-A4F1-4431-855E-5DFB4E231739}" dt="2018-07-19T10:21:52.802" v="336"/>
          <pc:sldLayoutMkLst>
            <pc:docMk/>
            <pc:sldMasterMk cId="1422002713" sldId="2147483648"/>
            <pc:sldLayoutMk cId="2146809491" sldId="2147483656"/>
          </pc:sldLayoutMkLst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2146809491" sldId="2147483656"/>
              <ac:spMk id="2" creationId="{0A9321FF-F04F-4BC9-B069-C2E1704BC75A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2146809491" sldId="2147483656"/>
              <ac:spMk id="3" creationId="{F0624524-8F06-4DB0-BAFA-120C5CAB3C1D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2146809491" sldId="2147483656"/>
              <ac:spMk id="4" creationId="{92FCC345-7D6D-4D8B-83E9-97BB7268BCF8}"/>
            </ac:spMkLst>
          </pc:spChg>
        </pc:sldLayoutChg>
        <pc:sldLayoutChg chg="modSp">
          <pc:chgData name="Michalis Doumpos" userId="1fd9a411f2aa35d7" providerId="LiveId" clId="{34FB7B13-A4F1-4431-855E-5DFB4E231739}" dt="2018-07-19T10:21:52.802" v="336"/>
          <pc:sldLayoutMkLst>
            <pc:docMk/>
            <pc:sldMasterMk cId="1422002713" sldId="2147483648"/>
            <pc:sldLayoutMk cId="2123623603" sldId="2147483657"/>
          </pc:sldLayoutMkLst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2123623603" sldId="2147483657"/>
              <ac:spMk id="2" creationId="{55CB145A-ACC6-4E25-B01A-A6E5E01456D0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2123623603" sldId="2147483657"/>
              <ac:spMk id="3" creationId="{451CDB82-4E43-4194-98DC-F038B6D16946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2123623603" sldId="2147483657"/>
              <ac:spMk id="4" creationId="{E320CAAD-5926-492B-BA9C-70A0A3A855AF}"/>
            </ac:spMkLst>
          </pc:spChg>
        </pc:sldLayoutChg>
        <pc:sldLayoutChg chg="modSp">
          <pc:chgData name="Michalis Doumpos" userId="1fd9a411f2aa35d7" providerId="LiveId" clId="{34FB7B13-A4F1-4431-855E-5DFB4E231739}" dt="2018-07-19T10:21:52.802" v="336"/>
          <pc:sldLayoutMkLst>
            <pc:docMk/>
            <pc:sldMasterMk cId="1422002713" sldId="2147483648"/>
            <pc:sldLayoutMk cId="1747776537" sldId="2147483659"/>
          </pc:sldLayoutMkLst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1747776537" sldId="2147483659"/>
              <ac:spMk id="2" creationId="{FEECA4CC-D553-4E0E-8940-75377FBF3B9C}"/>
            </ac:spMkLst>
          </pc:spChg>
          <pc:spChg chg="mod">
            <ac:chgData name="Michalis Doumpos" userId="1fd9a411f2aa35d7" providerId="LiveId" clId="{34FB7B13-A4F1-4431-855E-5DFB4E231739}" dt="2018-07-19T10:21:52.802" v="336"/>
            <ac:spMkLst>
              <pc:docMk/>
              <pc:sldMasterMk cId="1422002713" sldId="2147483648"/>
              <pc:sldLayoutMk cId="1747776537" sldId="2147483659"/>
              <ac:spMk id="3" creationId="{F694B3BA-9D6F-4706-8474-A6BEAFAB2279}"/>
            </ac:spMkLst>
          </pc:spChg>
        </pc:sldLayoutChg>
      </pc:sldMasterChg>
      <pc:sldMasterChg chg="modSldLayout">
        <pc:chgData name="Michalis Doumpos" userId="1fd9a411f2aa35d7" providerId="LiveId" clId="{34FB7B13-A4F1-4431-855E-5DFB4E231739}" dt="2018-07-19T10:23:41.494" v="353" actId="14100"/>
        <pc:sldMasterMkLst>
          <pc:docMk/>
          <pc:sldMasterMk cId="800212027" sldId="2147483660"/>
        </pc:sldMasterMkLst>
        <pc:sldLayoutChg chg="modSp">
          <pc:chgData name="Michalis Doumpos" userId="1fd9a411f2aa35d7" providerId="LiveId" clId="{34FB7B13-A4F1-4431-855E-5DFB4E231739}" dt="2018-07-19T10:23:41.494" v="353" actId="14100"/>
          <pc:sldLayoutMkLst>
            <pc:docMk/>
            <pc:sldMasterMk cId="800212027" sldId="2147483660"/>
            <pc:sldLayoutMk cId="1748934856" sldId="2147483662"/>
          </pc:sldLayoutMkLst>
          <pc:spChg chg="mod">
            <ac:chgData name="Michalis Doumpos" userId="1fd9a411f2aa35d7" providerId="LiveId" clId="{34FB7B13-A4F1-4431-855E-5DFB4E231739}" dt="2018-07-19T10:23:35.188" v="351" actId="1076"/>
            <ac:spMkLst>
              <pc:docMk/>
              <pc:sldMasterMk cId="800212027" sldId="2147483660"/>
              <pc:sldLayoutMk cId="1748934856" sldId="2147483662"/>
              <ac:spMk id="2" creationId="{00000000-0000-0000-0000-000000000000}"/>
            </ac:spMkLst>
          </pc:spChg>
          <pc:spChg chg="mod">
            <ac:chgData name="Michalis Doumpos" userId="1fd9a411f2aa35d7" providerId="LiveId" clId="{34FB7B13-A4F1-4431-855E-5DFB4E231739}" dt="2018-07-19T10:23:41.494" v="353" actId="14100"/>
            <ac:spMkLst>
              <pc:docMk/>
              <pc:sldMasterMk cId="800212027" sldId="2147483660"/>
              <pc:sldLayoutMk cId="1748934856" sldId="2147483662"/>
              <ac:spMk id="3" creationId="{00000000-0000-0000-0000-000000000000}"/>
            </ac:spMkLst>
          </pc:spChg>
          <pc:spChg chg="mod">
            <ac:chgData name="Michalis Doumpos" userId="1fd9a411f2aa35d7" providerId="LiveId" clId="{34FB7B13-A4F1-4431-855E-5DFB4E231739}" dt="2018-07-19T10:22:23.728" v="342" actId="2711"/>
            <ac:spMkLst>
              <pc:docMk/>
              <pc:sldMasterMk cId="800212027" sldId="2147483660"/>
              <pc:sldLayoutMk cId="1748934856" sldId="2147483662"/>
              <ac:spMk id="4" creationId="{00000000-0000-0000-0000-000000000000}"/>
            </ac:spMkLst>
          </pc:spChg>
          <pc:spChg chg="mod">
            <ac:chgData name="Michalis Doumpos" userId="1fd9a411f2aa35d7" providerId="LiveId" clId="{34FB7B13-A4F1-4431-855E-5DFB4E231739}" dt="2018-07-19T10:22:23.728" v="342" actId="2711"/>
            <ac:spMkLst>
              <pc:docMk/>
              <pc:sldMasterMk cId="800212027" sldId="2147483660"/>
              <pc:sldLayoutMk cId="1748934856" sldId="2147483662"/>
              <ac:spMk id="5" creationId="{00000000-0000-0000-0000-000000000000}"/>
            </ac:spMkLst>
          </pc:spChg>
          <pc:spChg chg="mod">
            <ac:chgData name="Michalis Doumpos" userId="1fd9a411f2aa35d7" providerId="LiveId" clId="{34FB7B13-A4F1-4431-855E-5DFB4E231739}" dt="2018-07-19T10:22:23.728" v="342" actId="2711"/>
            <ac:spMkLst>
              <pc:docMk/>
              <pc:sldMasterMk cId="800212027" sldId="2147483660"/>
              <pc:sldLayoutMk cId="1748934856" sldId="2147483662"/>
              <ac:spMk id="6" creationId="{00000000-0000-0000-0000-000000000000}"/>
            </ac:spMkLst>
          </pc:spChg>
        </pc:sldLayoutChg>
      </pc:sldMasterChg>
    </pc:docChg>
  </pc:docChgLst>
  <pc:docChgLst>
    <pc:chgData name="Michalis Doumpos" userId="1fd9a411f2aa35d7" providerId="LiveId" clId="{34B2F1B5-B316-4819-A4FC-C1D9F07644C1}"/>
    <pc:docChg chg="custSel modSld">
      <pc:chgData name="Michalis Doumpos" userId="1fd9a411f2aa35d7" providerId="LiveId" clId="{34B2F1B5-B316-4819-A4FC-C1D9F07644C1}" dt="2018-07-19T09:13:11.559" v="26" actId="478"/>
      <pc:docMkLst>
        <pc:docMk/>
      </pc:docMkLst>
      <pc:sldChg chg="delSp">
        <pc:chgData name="Michalis Doumpos" userId="1fd9a411f2aa35d7" providerId="LiveId" clId="{34B2F1B5-B316-4819-A4FC-C1D9F07644C1}" dt="2018-07-19T09:13:11.559" v="26" actId="478"/>
        <pc:sldMkLst>
          <pc:docMk/>
          <pc:sldMk cId="429845815" sldId="256"/>
        </pc:sldMkLst>
        <pc:spChg chg="del">
          <ac:chgData name="Michalis Doumpos" userId="1fd9a411f2aa35d7" providerId="LiveId" clId="{34B2F1B5-B316-4819-A4FC-C1D9F07644C1}" dt="2018-07-19T09:13:11.559" v="26" actId="478"/>
          <ac:spMkLst>
            <pc:docMk/>
            <pc:sldMk cId="429845815" sldId="256"/>
            <ac:spMk id="15" creationId="{CB5617E2-F9D9-4E6F-9C1E-4E2F3DBEA77E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2"/>
                <c:pt idx="0">
                  <c:v>Beijing</c:v>
                </c:pt>
                <c:pt idx="1">
                  <c:v>Berlin</c:v>
                </c:pt>
                <c:pt idx="2">
                  <c:v>Copenhagen</c:v>
                </c:pt>
                <c:pt idx="3">
                  <c:v>Hong Kong</c:v>
                </c:pt>
                <c:pt idx="4">
                  <c:v>London</c:v>
                </c:pt>
                <c:pt idx="5">
                  <c:v>New York</c:v>
                </c:pt>
                <c:pt idx="6">
                  <c:v>Paris</c:v>
                </c:pt>
                <c:pt idx="7">
                  <c:v>Prague</c:v>
                </c:pt>
                <c:pt idx="8">
                  <c:v>Seoul</c:v>
                </c:pt>
                <c:pt idx="9">
                  <c:v>Shanghai</c:v>
                </c:pt>
                <c:pt idx="10">
                  <c:v>Stockholm</c:v>
                </c:pt>
                <c:pt idx="11">
                  <c:v>Tokyo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21.707000000000001</c:v>
                </c:pt>
                <c:pt idx="1">
                  <c:v>3.6709999999999998</c:v>
                </c:pt>
                <c:pt idx="2">
                  <c:v>0.60248100000000004</c:v>
                </c:pt>
                <c:pt idx="3">
                  <c:v>7.2986000000000004</c:v>
                </c:pt>
                <c:pt idx="4">
                  <c:v>8.7878919999999994</c:v>
                </c:pt>
                <c:pt idx="5">
                  <c:v>8.6226979999999998</c:v>
                </c:pt>
                <c:pt idx="6">
                  <c:v>2.2413460000000001</c:v>
                </c:pt>
                <c:pt idx="7">
                  <c:v>1.280208</c:v>
                </c:pt>
                <c:pt idx="8">
                  <c:v>9.8059999999999992</c:v>
                </c:pt>
                <c:pt idx="9">
                  <c:v>24.183299999999999</c:v>
                </c:pt>
                <c:pt idx="10">
                  <c:v>0.94916400000000001</c:v>
                </c:pt>
                <c:pt idx="11">
                  <c:v>9.2729999999999997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C6-46D6-BD36-8AE605AF14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axId val="459326288"/>
        <c:axId val="459326680"/>
      </c:barChart>
      <c:catAx>
        <c:axId val="459326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9326680"/>
        <c:crosses val="autoZero"/>
        <c:auto val="1"/>
        <c:lblAlgn val="ctr"/>
        <c:lblOffset val="100"/>
        <c:noMultiLvlLbl val="0"/>
      </c:catAx>
      <c:valAx>
        <c:axId val="4593266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b="1" dirty="0"/>
                  <a:t>Population (millions of people)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9326288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323" cy="4983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667" y="1"/>
            <a:ext cx="2945323" cy="49835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84977-53E0-4BDA-89EE-CAFD98F11950}" type="datetimeFigureOut">
              <a:rPr lang="el-GR" smtClean="0"/>
              <a:t>25/7/2018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866"/>
            <a:ext cx="2945323" cy="4983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667" y="9429866"/>
            <a:ext cx="2945323" cy="4983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C7DAC-04BD-4098-AE54-4DDF176BE51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173366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89584-9FD9-4537-AB72-9A01C2B1267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7D1FE-5C54-467B-AC2B-29B580F02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9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89584-9FD9-4537-AB72-9A01C2B1267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7D1FE-5C54-467B-AC2B-29B580F02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384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89584-9FD9-4537-AB72-9A01C2B1267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7D1FE-5C54-467B-AC2B-29B580F02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79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36524"/>
            <a:ext cx="7886700" cy="1325563"/>
          </a:xfrm>
        </p:spPr>
        <p:txBody>
          <a:bodyPr>
            <a:normAutofit/>
          </a:bodyPr>
          <a:lstStyle>
            <a:lvl1pPr>
              <a:defRPr sz="4000" b="1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12800"/>
            <a:ext cx="7886700" cy="4903200"/>
          </a:xfrm>
        </p:spPr>
        <p:txBody>
          <a:bodyPr/>
          <a:lstStyle>
            <a:lvl1pPr>
              <a:defRPr sz="2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0689584-9FD9-4537-AB72-9A01C2B12673}" type="datetimeFigureOut">
              <a:rPr lang="en-US" smtClean="0"/>
              <a:pPr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D57D1FE-5C54-467B-AC2B-29B580F02A6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34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89584-9FD9-4537-AB72-9A01C2B1267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7D1FE-5C54-467B-AC2B-29B580F02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609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89584-9FD9-4537-AB72-9A01C2B1267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7D1FE-5C54-467B-AC2B-29B580F02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723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89584-9FD9-4537-AB72-9A01C2B1267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7D1FE-5C54-467B-AC2B-29B580F02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805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89584-9FD9-4537-AB72-9A01C2B1267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7D1FE-5C54-467B-AC2B-29B580F02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606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89584-9FD9-4537-AB72-9A01C2B1267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7D1FE-5C54-467B-AC2B-29B580F02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40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89584-9FD9-4537-AB72-9A01C2B1267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7D1FE-5C54-467B-AC2B-29B580F02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97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89584-9FD9-4537-AB72-9A01C2B1267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7D1FE-5C54-467B-AC2B-29B580F02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0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89584-9FD9-4537-AB72-9A01C2B12673}" type="datetimeFigureOut">
              <a:rPr lang="en-US" smtClean="0"/>
              <a:t>7/25/2018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7D1FE-5C54-467B-AC2B-29B580F02A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212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4D5CF2-DE59-4F81-904A-012F91EEC3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2999" y="2245810"/>
            <a:ext cx="7734301" cy="135575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School Case Study </a:t>
            </a:r>
            <a:b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“Urban Sustainability Assessment”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6B9D40-09AA-4FF2-9F15-C54F0617C5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8517"/>
            <a:ext cx="6943060" cy="81161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 PhD Summer School on MCDA / MCDM</a:t>
            </a:r>
          </a:p>
          <a:p>
            <a:pPr algn="l"/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http://www.mcda-school18.tuc.gr/casestudy.zip</a:t>
            </a:r>
          </a:p>
          <a:p>
            <a:pPr algn="l"/>
            <a:endParaRPr lang="en-US" b="1" dirty="0">
              <a:solidFill>
                <a:srgbClr val="4472C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Freeform 19">
            <a:extLst>
              <a:ext uri="{FF2B5EF4-FFF2-40B4-BE49-F238E27FC236}">
                <a16:creationId xmlns:a16="http://schemas.microsoft.com/office/drawing/2014/main" id="{DF7C4298-DC9F-4231-A23D-7E78772D0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241910" cy="2130951"/>
          </a:xfrm>
          <a:custGeom>
            <a:avLst/>
            <a:gdLst>
              <a:gd name="connsiteX0" fmla="*/ 0 w 5655880"/>
              <a:gd name="connsiteY0" fmla="*/ 0 h 2130951"/>
              <a:gd name="connsiteX1" fmla="*/ 1180740 w 5655880"/>
              <a:gd name="connsiteY1" fmla="*/ 0 h 2130951"/>
              <a:gd name="connsiteX2" fmla="*/ 1393320 w 5655880"/>
              <a:gd name="connsiteY2" fmla="*/ 0 h 2130951"/>
              <a:gd name="connsiteX3" fmla="*/ 2255561 w 5655880"/>
              <a:gd name="connsiteY3" fmla="*/ 0 h 2130951"/>
              <a:gd name="connsiteX4" fmla="*/ 2255561 w 5655880"/>
              <a:gd name="connsiteY4" fmla="*/ 478 h 2130951"/>
              <a:gd name="connsiteX5" fmla="*/ 5655880 w 5655880"/>
              <a:gd name="connsiteY5" fmla="*/ 478 h 2130951"/>
              <a:gd name="connsiteX6" fmla="*/ 4669192 w 5655880"/>
              <a:gd name="connsiteY6" fmla="*/ 2130951 h 2130951"/>
              <a:gd name="connsiteX7" fmla="*/ 1393320 w 5655880"/>
              <a:gd name="connsiteY7" fmla="*/ 2130951 h 2130951"/>
              <a:gd name="connsiteX8" fmla="*/ 1180740 w 5655880"/>
              <a:gd name="connsiteY8" fmla="*/ 2130951 h 2130951"/>
              <a:gd name="connsiteX9" fmla="*/ 0 w 5655880"/>
              <a:gd name="connsiteY9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655880" h="2130951">
                <a:moveTo>
                  <a:pt x="0" y="0"/>
                </a:moveTo>
                <a:lnTo>
                  <a:pt x="1180740" y="0"/>
                </a:lnTo>
                <a:lnTo>
                  <a:pt x="1393320" y="0"/>
                </a:lnTo>
                <a:lnTo>
                  <a:pt x="2255561" y="0"/>
                </a:lnTo>
                <a:lnTo>
                  <a:pt x="2255561" y="478"/>
                </a:lnTo>
                <a:lnTo>
                  <a:pt x="5655880" y="478"/>
                </a:lnTo>
                <a:lnTo>
                  <a:pt x="4669192" y="2130951"/>
                </a:lnTo>
                <a:lnTo>
                  <a:pt x="1393320" y="2130951"/>
                </a:lnTo>
                <a:lnTo>
                  <a:pt x="1180740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73C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4B54EF-08C7-4E9D-A382-3A59768D5D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376" y="511226"/>
            <a:ext cx="2052724" cy="10263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732577-91F0-4B58-A392-9F4953ADE6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53" b="12753"/>
          <a:stretch/>
        </p:blipFill>
        <p:spPr>
          <a:xfrm>
            <a:off x="3992476" y="352840"/>
            <a:ext cx="4975398" cy="1668602"/>
          </a:xfrm>
          <a:prstGeom prst="rect">
            <a:avLst/>
          </a:prstGeom>
        </p:spPr>
      </p:pic>
      <p:pic>
        <p:nvPicPr>
          <p:cNvPr id="25" name="Picture 24" descr="ÎÏÎ¿ÏÎ­Î»ÎµÏÎ¼Î± ÎµÎ¹ÎºÏÎ½Î±Ï Î³Î¹Î± urban sustainability">
            <a:extLst>
              <a:ext uri="{FF2B5EF4-FFF2-40B4-BE49-F238E27FC236}">
                <a16:creationId xmlns:a16="http://schemas.microsoft.com/office/drawing/2014/main" id="{233F2EFA-A8AE-40C5-A805-A7D9FEC9866A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83" y="4683319"/>
            <a:ext cx="3905927" cy="1821841"/>
          </a:xfrm>
          <a:prstGeom prst="rect">
            <a:avLst/>
          </a:prstGeom>
          <a:noFill/>
        </p:spPr>
      </p:pic>
      <p:sp>
        <p:nvSpPr>
          <p:cNvPr id="32" name="Freeform 11">
            <a:extLst>
              <a:ext uri="{FF2B5EF4-FFF2-40B4-BE49-F238E27FC236}">
                <a16:creationId xmlns:a16="http://schemas.microsoft.com/office/drawing/2014/main" id="{370B0FB2-F998-4058-8E25-B09935DF7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00107" y="4683319"/>
            <a:ext cx="4443893" cy="2174681"/>
          </a:xfrm>
          <a:custGeom>
            <a:avLst/>
            <a:gdLst>
              <a:gd name="connsiteX0" fmla="*/ 1007162 w 5925190"/>
              <a:gd name="connsiteY0" fmla="*/ 0 h 2174681"/>
              <a:gd name="connsiteX1" fmla="*/ 5925190 w 5925190"/>
              <a:gd name="connsiteY1" fmla="*/ 0 h 2174681"/>
              <a:gd name="connsiteX2" fmla="*/ 5925190 w 5925190"/>
              <a:gd name="connsiteY2" fmla="*/ 2174681 h 2174681"/>
              <a:gd name="connsiteX3" fmla="*/ 0 w 5925190"/>
              <a:gd name="connsiteY3" fmla="*/ 2174681 h 217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4681">
                <a:moveTo>
                  <a:pt x="1007162" y="0"/>
                </a:moveTo>
                <a:lnTo>
                  <a:pt x="5925190" y="0"/>
                </a:lnTo>
                <a:lnTo>
                  <a:pt x="5925190" y="2174681"/>
                </a:lnTo>
                <a:lnTo>
                  <a:pt x="0" y="2174681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08FF62A-466C-4BB7-A4A1-03DBD3FF00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173" y="5256714"/>
            <a:ext cx="1994853" cy="1387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113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remarks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Concept of sustainability</a:t>
            </a:r>
          </a:p>
          <a:p>
            <a:pPr lvl="1"/>
            <a:r>
              <a:rPr lang="en-US" sz="2000" dirty="0"/>
              <a:t>No universally accepted definition</a:t>
            </a:r>
          </a:p>
          <a:p>
            <a:pPr lvl="1"/>
            <a:r>
              <a:rPr lang="en-US" sz="2000" dirty="0"/>
              <a:t>Alternative approaches serve as definition frameworks</a:t>
            </a:r>
          </a:p>
          <a:p>
            <a:r>
              <a:rPr lang="en-US" sz="2400" b="1" dirty="0"/>
              <a:t>However, evaluation should consider the three main pillars of sustainability, i.e., environment, society, and economy</a:t>
            </a:r>
          </a:p>
          <a:p>
            <a:r>
              <a:rPr lang="en-US" sz="2400" dirty="0"/>
              <a:t>Evaluation of urban sustainability:</a:t>
            </a:r>
          </a:p>
          <a:p>
            <a:pPr lvl="1"/>
            <a:r>
              <a:rPr lang="en-US" sz="1800" dirty="0"/>
              <a:t>It is based on a set of indicators available from national/international statistics and databases</a:t>
            </a:r>
          </a:p>
          <a:p>
            <a:pPr lvl="1"/>
            <a:r>
              <a:rPr lang="en-US" sz="1800" dirty="0"/>
              <a:t>Usually these indicators are competitive</a:t>
            </a:r>
          </a:p>
          <a:p>
            <a:pPr lvl="1"/>
            <a:r>
              <a:rPr lang="en-US" sz="1800" dirty="0"/>
              <a:t>The main aim is to provide a comprehensive assessment of a city’s sustainability performance across the three main sustainability pillars.</a:t>
            </a:r>
          </a:p>
          <a:p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698379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set of evaluation dimensions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Social welfare</a:t>
            </a:r>
          </a:p>
          <a:p>
            <a:pPr lvl="1"/>
            <a:r>
              <a:rPr lang="en-US" sz="2500" dirty="0"/>
              <a:t>Employment and adequate healthcare and education are priority needs that help sustain an urban population.</a:t>
            </a:r>
          </a:p>
          <a:p>
            <a:r>
              <a:rPr lang="en-US" b="1" dirty="0"/>
              <a:t>Cleanliness</a:t>
            </a:r>
          </a:p>
          <a:p>
            <a:pPr lvl="1"/>
            <a:r>
              <a:rPr lang="en-US" sz="2500" dirty="0"/>
              <a:t>Lessening exposure to harmful pollutants and improving waste management efficiency helps induce cleaner urban environments.</a:t>
            </a:r>
          </a:p>
          <a:p>
            <a:r>
              <a:rPr lang="en-US" b="1" dirty="0"/>
              <a:t>Built environment</a:t>
            </a:r>
          </a:p>
          <a:p>
            <a:pPr lvl="1"/>
            <a:r>
              <a:rPr lang="en-US" sz="2500" dirty="0"/>
              <a:t>Increased livability and efficiency of communities comes with equitable access to green space and public transportation, as well as dense and efficient buildings.</a:t>
            </a:r>
          </a:p>
          <a:p>
            <a:r>
              <a:rPr lang="en-US" b="1" dirty="0"/>
              <a:t>Economic development</a:t>
            </a:r>
          </a:p>
          <a:p>
            <a:pPr lvl="1"/>
            <a:r>
              <a:rPr lang="en-US" sz="2500" dirty="0"/>
              <a:t>Economic development should serve improvements on quality of life as a result of higher per capita disposable income, employment, investments, etc.</a:t>
            </a:r>
          </a:p>
          <a:p>
            <a:r>
              <a:rPr lang="en-US" b="1" dirty="0"/>
              <a:t>Resource utilization</a:t>
            </a:r>
          </a:p>
          <a:p>
            <a:pPr lvl="1"/>
            <a:r>
              <a:rPr lang="en-US" sz="2500" dirty="0"/>
              <a:t>Efficient use of water and energy as well as effective waste recycling, contribute to functional resource management, providing benefits in both urban and rural areas.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13738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Urban sustainability indicators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41313" indent="-341313">
              <a:buFont typeface="+mj-lt"/>
              <a:buAutoNum type="arabicPeriod"/>
            </a:pPr>
            <a:r>
              <a:rPr lang="en-US" b="1" dirty="0"/>
              <a:t>Employment</a:t>
            </a:r>
          </a:p>
          <a:p>
            <a:pPr lvl="1"/>
            <a:r>
              <a:rPr lang="en-US" dirty="0"/>
              <a:t>Employment share (%); it is calculated as the ratio of the employed population to the total urban population</a:t>
            </a:r>
          </a:p>
          <a:p>
            <a:pPr marL="341313" indent="-341313">
              <a:buFont typeface="+mj-lt"/>
              <a:buAutoNum type="arabicPeriod"/>
            </a:pPr>
            <a:r>
              <a:rPr lang="en-US" b="1" dirty="0"/>
              <a:t>Doctor resource</a:t>
            </a:r>
          </a:p>
          <a:p>
            <a:pPr lvl="1"/>
            <a:r>
              <a:rPr lang="en-US" dirty="0"/>
              <a:t>Number of doctors per capita (number of doctors per thousand urban population)</a:t>
            </a:r>
          </a:p>
          <a:p>
            <a:pPr marL="341313" indent="-341313">
              <a:buFont typeface="+mj-lt"/>
              <a:buAutoNum type="arabicPeriod"/>
            </a:pPr>
            <a:r>
              <a:rPr lang="en-US" b="1" dirty="0"/>
              <a:t>Education</a:t>
            </a:r>
          </a:p>
          <a:p>
            <a:pPr lvl="1"/>
            <a:r>
              <a:rPr lang="en-US" dirty="0"/>
              <a:t>Number of middle school students share (% of middle school students in young urban population aged 0 to 24)</a:t>
            </a:r>
          </a:p>
          <a:p>
            <a:pPr marL="341313" indent="-341313">
              <a:buFont typeface="+mj-lt"/>
              <a:buAutoNum type="arabicPeriod"/>
            </a:pPr>
            <a:r>
              <a:rPr lang="en-US" b="1" dirty="0"/>
              <a:t>Pensions</a:t>
            </a:r>
          </a:p>
          <a:p>
            <a:pPr lvl="1"/>
            <a:r>
              <a:rPr lang="en-US" dirty="0"/>
              <a:t>Pension security coverage (% of people with pension coverage to total urban population)</a:t>
            </a:r>
          </a:p>
          <a:p>
            <a:pPr marL="341313" indent="-341313">
              <a:buFont typeface="+mj-lt"/>
              <a:buAutoNum type="arabicPeriod"/>
            </a:pPr>
            <a:r>
              <a:rPr lang="en-US" b="1" dirty="0"/>
              <a:t>Healthcare</a:t>
            </a:r>
          </a:p>
          <a:p>
            <a:pPr lvl="1"/>
            <a:r>
              <a:rPr lang="en-US" dirty="0"/>
              <a:t>Healthcare security coverage (% of people with healthcare security to total urban population)</a:t>
            </a:r>
          </a:p>
        </p:txBody>
      </p:sp>
    </p:spTree>
    <p:extLst>
      <p:ext uri="{BB962C8B-B14F-4D97-AF65-F5344CB8AC3E}">
        <p14:creationId xmlns:p14="http://schemas.microsoft.com/office/powerpoint/2010/main" val="1094126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Urban sustainability indicators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12799"/>
            <a:ext cx="7886700" cy="515555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lnSpc>
                <a:spcPct val="100000"/>
              </a:lnSpc>
              <a:buFont typeface="+mj-lt"/>
              <a:buAutoNum type="arabicPeriod" startAt="6"/>
            </a:pPr>
            <a:r>
              <a:rPr lang="en-US" b="1" dirty="0"/>
              <a:t>Air pollution</a:t>
            </a:r>
          </a:p>
          <a:p>
            <a:pPr lvl="1"/>
            <a:r>
              <a:rPr lang="en-US" dirty="0"/>
              <a:t>Concentration of NO2 (mg per cubic meter)</a:t>
            </a:r>
          </a:p>
          <a:p>
            <a:pPr lvl="1"/>
            <a:r>
              <a:rPr lang="en-US" dirty="0"/>
              <a:t>Concentration of SO2 (mg per cubic meter)</a:t>
            </a:r>
          </a:p>
          <a:p>
            <a:pPr lvl="1"/>
            <a:r>
              <a:rPr lang="en-US" dirty="0"/>
              <a:t>Concentration of PM10 (mg per cubic meter)</a:t>
            </a:r>
          </a:p>
          <a:p>
            <a:pPr marL="341313" indent="-341313">
              <a:lnSpc>
                <a:spcPct val="100000"/>
              </a:lnSpc>
              <a:buFont typeface="+mj-lt"/>
              <a:buAutoNum type="arabicPeriod" startAt="6"/>
            </a:pPr>
            <a:r>
              <a:rPr lang="en-US" b="1" dirty="0"/>
              <a:t>Industrial pollution</a:t>
            </a:r>
          </a:p>
          <a:p>
            <a:pPr lvl="1"/>
            <a:r>
              <a:rPr lang="en-US" dirty="0"/>
              <a:t>Industrial air pollution SO2 per unit GDP (tons of SO2 per billion US dollars)</a:t>
            </a:r>
          </a:p>
          <a:p>
            <a:pPr marL="341313" indent="-341313">
              <a:lnSpc>
                <a:spcPct val="100000"/>
              </a:lnSpc>
              <a:buFont typeface="+mj-lt"/>
              <a:buAutoNum type="arabicPeriod" startAt="6"/>
            </a:pPr>
            <a:r>
              <a:rPr lang="en-US" b="1" dirty="0"/>
              <a:t>Air qualified days</a:t>
            </a:r>
          </a:p>
          <a:p>
            <a:pPr lvl="1"/>
            <a:r>
              <a:rPr lang="en-US" dirty="0"/>
              <a:t>Air qualified days per year (% of air qualified  days equal or above level II in a year)</a:t>
            </a:r>
          </a:p>
          <a:p>
            <a:pPr marL="341313" indent="-341313">
              <a:lnSpc>
                <a:spcPct val="100000"/>
              </a:lnSpc>
              <a:buFont typeface="+mj-lt"/>
              <a:buAutoNum type="arabicPeriod" startAt="6"/>
            </a:pPr>
            <a:r>
              <a:rPr lang="en-US" b="1" dirty="0"/>
              <a:t>Wastewater treatment</a:t>
            </a:r>
          </a:p>
          <a:p>
            <a:pPr lvl="1"/>
            <a:r>
              <a:rPr lang="en-US" dirty="0"/>
              <a:t>Wastewater treatment rate (%)</a:t>
            </a:r>
          </a:p>
          <a:p>
            <a:pPr marL="341313" indent="-341313">
              <a:lnSpc>
                <a:spcPct val="100000"/>
              </a:lnSpc>
              <a:buFont typeface="+mj-lt"/>
              <a:buAutoNum type="arabicPeriod" startAt="6"/>
            </a:pPr>
            <a:r>
              <a:rPr lang="en-US" b="1" dirty="0"/>
              <a:t>Household waste management</a:t>
            </a:r>
          </a:p>
          <a:p>
            <a:pPr lvl="1"/>
            <a:r>
              <a:rPr lang="en-US" dirty="0"/>
              <a:t>Domestic waste treated (%)</a:t>
            </a:r>
          </a:p>
        </p:txBody>
      </p:sp>
    </p:spTree>
    <p:extLst>
      <p:ext uri="{BB962C8B-B14F-4D97-AF65-F5344CB8AC3E}">
        <p14:creationId xmlns:p14="http://schemas.microsoft.com/office/powerpoint/2010/main" val="1567423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Urban sustainability indicators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12800"/>
            <a:ext cx="7886700" cy="5039012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lnSpc>
                <a:spcPct val="110000"/>
              </a:lnSpc>
              <a:buFont typeface="+mj-lt"/>
              <a:buAutoNum type="arabicPeriod" startAt="11"/>
            </a:pPr>
            <a:r>
              <a:rPr lang="en-US" sz="2800" b="1" dirty="0"/>
              <a:t>Urban density</a:t>
            </a:r>
          </a:p>
          <a:p>
            <a:pPr lvl="1"/>
            <a:r>
              <a:rPr lang="en-US" sz="2400" dirty="0"/>
              <a:t>Urban population density (number of persons per square kilometer of urban area)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 startAt="11"/>
            </a:pPr>
            <a:r>
              <a:rPr lang="en-US" sz="2800" b="1" dirty="0"/>
              <a:t>Mass transit usage</a:t>
            </a:r>
          </a:p>
          <a:p>
            <a:pPr lvl="1"/>
            <a:r>
              <a:rPr lang="en-US" sz="2400" dirty="0"/>
              <a:t>Passengers using public transit (number of public transit used per urban person)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 startAt="11"/>
            </a:pPr>
            <a:r>
              <a:rPr lang="en-US" sz="3100" b="1" dirty="0"/>
              <a:t>Public green space</a:t>
            </a:r>
          </a:p>
          <a:p>
            <a:pPr lvl="1"/>
            <a:r>
              <a:rPr lang="en-US" sz="2400" dirty="0"/>
              <a:t>Coverage of public green space (% of public green space in city built area)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 startAt="11"/>
            </a:pPr>
            <a:r>
              <a:rPr lang="en-US" sz="3100" b="1" dirty="0"/>
              <a:t>Public water supply</a:t>
            </a:r>
          </a:p>
          <a:p>
            <a:pPr lvl="1"/>
            <a:r>
              <a:rPr lang="en-US" sz="2400" dirty="0"/>
              <a:t>Public water supply coverage (% of population with access to public water supply)</a:t>
            </a:r>
          </a:p>
          <a:p>
            <a:pPr marL="514350" indent="-514350">
              <a:lnSpc>
                <a:spcPct val="110000"/>
              </a:lnSpc>
              <a:buFont typeface="+mj-lt"/>
              <a:buAutoNum type="arabicPeriod" startAt="11"/>
            </a:pPr>
            <a:r>
              <a:rPr lang="en-US" sz="3100" b="1" dirty="0"/>
              <a:t>Internet access</a:t>
            </a:r>
          </a:p>
          <a:p>
            <a:pPr lvl="1"/>
            <a:r>
              <a:rPr lang="en-US" sz="2400" dirty="0"/>
              <a:t>Household access to Internet (% of households using broadband internet access)</a:t>
            </a:r>
          </a:p>
        </p:txBody>
      </p:sp>
    </p:spTree>
    <p:extLst>
      <p:ext uri="{BB962C8B-B14F-4D97-AF65-F5344CB8AC3E}">
        <p14:creationId xmlns:p14="http://schemas.microsoft.com/office/powerpoint/2010/main" val="2944768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Urban sustainability indicators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612799"/>
            <a:ext cx="7886700" cy="507487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16"/>
            </a:pPr>
            <a:r>
              <a:rPr lang="en-US" sz="2400" b="1" dirty="0"/>
              <a:t>Income level</a:t>
            </a:r>
          </a:p>
          <a:p>
            <a:pPr lvl="1"/>
            <a:r>
              <a:rPr lang="en-US" sz="2000" dirty="0"/>
              <a:t>Disposable income per urban capita (thousands US dollars)</a:t>
            </a:r>
            <a:endParaRPr lang="en-GB" sz="2000" dirty="0"/>
          </a:p>
          <a:p>
            <a:pPr marL="514350" indent="-514350">
              <a:buFont typeface="+mj-lt"/>
              <a:buAutoNum type="arabicPeriod" startAt="16"/>
            </a:pPr>
            <a:r>
              <a:rPr lang="en-GB" sz="2400" b="1" dirty="0"/>
              <a:t>Reliance on heavy industry</a:t>
            </a:r>
          </a:p>
          <a:p>
            <a:pPr lvl="1"/>
            <a:r>
              <a:rPr lang="en-GB" sz="2000" dirty="0"/>
              <a:t>Service share in GDP (% GDP from service industry)</a:t>
            </a:r>
          </a:p>
          <a:p>
            <a:pPr marL="514350" indent="-514350">
              <a:buFont typeface="+mj-lt"/>
              <a:buAutoNum type="arabicPeriod" startAt="16"/>
            </a:pPr>
            <a:r>
              <a:rPr lang="en-GB" sz="2400" b="1" dirty="0"/>
              <a:t>Capacity investment</a:t>
            </a:r>
          </a:p>
          <a:p>
            <a:pPr lvl="1"/>
            <a:r>
              <a:rPr lang="en-GB" sz="2000" dirty="0"/>
              <a:t>Government investment in R&amp;D (US dollars per capita)</a:t>
            </a:r>
          </a:p>
          <a:p>
            <a:pPr marL="514350" indent="-514350">
              <a:buFont typeface="+mj-lt"/>
              <a:buAutoNum type="arabicPeriod" startAt="16"/>
            </a:pPr>
            <a:r>
              <a:rPr lang="en-GB" sz="2400" b="1" dirty="0"/>
              <a:t>Energy consumption</a:t>
            </a:r>
          </a:p>
          <a:p>
            <a:pPr lvl="1"/>
            <a:r>
              <a:rPr lang="en-GB" sz="2000" dirty="0"/>
              <a:t>Energy consumption per unit GDP (TSCE  per thousand US dollars)</a:t>
            </a:r>
          </a:p>
          <a:p>
            <a:pPr marL="514350" indent="-514350">
              <a:buFont typeface="+mj-lt"/>
              <a:buAutoNum type="arabicPeriod" startAt="16"/>
            </a:pPr>
            <a:r>
              <a:rPr lang="en-US" sz="2400" b="1" dirty="0"/>
              <a:t>Power efficiency</a:t>
            </a:r>
          </a:p>
          <a:p>
            <a:pPr lvl="1"/>
            <a:r>
              <a:rPr lang="en-US" sz="2000" dirty="0"/>
              <a:t>Residential power consumption (kwh per capita)</a:t>
            </a:r>
          </a:p>
          <a:p>
            <a:pPr marL="514350" indent="-514350">
              <a:buFont typeface="+mj-lt"/>
              <a:buAutoNum type="arabicPeriod" startAt="16"/>
            </a:pPr>
            <a:r>
              <a:rPr lang="en-US" sz="2400" b="1" dirty="0"/>
              <a:t>Water efficiency</a:t>
            </a:r>
          </a:p>
          <a:p>
            <a:pPr lvl="1"/>
            <a:r>
              <a:rPr lang="en-US" sz="2000" dirty="0"/>
              <a:t>Total water consumption (liters per unit of GDP)</a:t>
            </a:r>
          </a:p>
        </p:txBody>
      </p:sp>
    </p:spTree>
    <p:extLst>
      <p:ext uri="{BB962C8B-B14F-4D97-AF65-F5344CB8AC3E}">
        <p14:creationId xmlns:p14="http://schemas.microsoft.com/office/powerpoint/2010/main" val="3470623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Examined cities</a:t>
            </a:r>
            <a:endParaRPr lang="el-GR" dirty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100141"/>
              </p:ext>
            </p:extLst>
          </p:nvPr>
        </p:nvGraphicFramePr>
        <p:xfrm>
          <a:off x="628650" y="1462087"/>
          <a:ext cx="7886700" cy="5073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4069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Urban sustainability data</a:t>
            </a:r>
            <a:endParaRPr lang="el-G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3780106"/>
              </p:ext>
            </p:extLst>
          </p:nvPr>
        </p:nvGraphicFramePr>
        <p:xfrm>
          <a:off x="628650" y="1462092"/>
          <a:ext cx="7886700" cy="5189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24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38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57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802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802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2691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8027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8114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0902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Employment share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Number of doctors per capita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Middle school students share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Pension security coverage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Healthcare security coverage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Concentration of NO2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Concentration of SO2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Concentration of PM10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Beijing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0.530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3.45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0.162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0.056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0.028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0.113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Berlin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8.15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0.620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0.032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0.024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Copenhagen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0.520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4.84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0.160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0.054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0.035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Hong Kong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0.502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1.80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0.275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0.052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0.062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London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0.514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2.77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0.279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0.067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0.027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New York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0.540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2.77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0.209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0.047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0.021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Paris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0.678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7.42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0.126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0.040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0.010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0.025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Prague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0.515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7.50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0.205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0.029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0.028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Seoul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0.623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2.72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0.254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0.030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0.041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Shanghai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0.470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1.84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0.159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0.39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0.41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0.051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0.029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0.080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Stockholm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0.520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3.75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0.240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0.043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0.025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172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Tokyo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0.501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3.15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0.299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0.025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0.020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7317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Urban sustainability data</a:t>
            </a:r>
            <a:endParaRPr lang="el-G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0468188"/>
              </p:ext>
            </p:extLst>
          </p:nvPr>
        </p:nvGraphicFramePr>
        <p:xfrm>
          <a:off x="628651" y="1462088"/>
          <a:ext cx="7886698" cy="51807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01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3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34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83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34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34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8349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8436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85949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Industrial air pollution SO2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Air qualified days per year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Wastewater treatment rate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Domestic waste treated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Urban population density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Passengers using public transit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Coverage of public green space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Beijing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8.018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0.876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0.817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0.982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13537.2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256.48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Berlin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1.919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0.953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0.996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3785.2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386.00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0.31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Copenhagen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1.305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0.910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8103.0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380.00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0.40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Hong Kong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2.468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0.880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0.930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6544.0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262.39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0.40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London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2.738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0.953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0.932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5283.0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307.23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New York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2.181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0.899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10518.0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283.81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0.25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Paris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2.738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0.647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0.920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21196.4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474.50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0.23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Prague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2.738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0.965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0.865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2503.0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889.83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0.14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Seoul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0.413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0.927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0.986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17255.1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298.23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0.28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Shanghai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22.824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0.923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0.844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0.610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14826.6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121.49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0.43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Stockholm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0.639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0.890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3597.0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840.00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0.40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Tokyo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0.351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0.953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0.995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14440.0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1051.20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0.22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66721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Urban sustainability data</a:t>
            </a:r>
            <a:endParaRPr lang="el-G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385804"/>
              </p:ext>
            </p:extLst>
          </p:nvPr>
        </p:nvGraphicFramePr>
        <p:xfrm>
          <a:off x="628649" y="1462088"/>
          <a:ext cx="7886702" cy="51807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1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89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97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89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97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890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97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890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6977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5949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Public water supply coverage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Household access to Internet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Disposable income per urban capita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Service share in GDP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Government investment in R&amp;D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Energy consumption per unit GDP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Residential power consumption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Total water consumption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vert="vert27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Beijing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0.720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32.903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0.761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932.99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4.590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0.699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0.029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Berlin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0.996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0.793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23.562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0.826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181.90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8.900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1.787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Copenhagen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0.970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26.969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672.00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0.015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5.950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0.552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Hong Kong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0.999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0.779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29.288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0.919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10.79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0.159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1.594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2.358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London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0.740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33.052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0.890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405.00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0.035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3.988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1.234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New York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0.670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31.417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0.810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21.92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0.060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2.600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0.746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Paris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0.820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31.661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0.737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0.021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11.200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0.622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Prague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0.997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0.660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14.200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0.837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538.35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0.201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1.153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2.766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Seoul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0.966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32.791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0.910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0.086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1.283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3.123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Shanghai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0.665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36.230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0.583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873.14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6.180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0.757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0.071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Stockholm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0.960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30.500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0.580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480.00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0.041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6.750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1.187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677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Tokyo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0.999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0.762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51.097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0.900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0.00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0.014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2.376</a:t>
                      </a:r>
                      <a:endParaRPr lang="el-G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1.088</a:t>
                      </a:r>
                      <a:endParaRPr lang="el-G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740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Sustainable development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Main definition</a:t>
            </a:r>
            <a:r>
              <a:rPr lang="en-US" sz="2400" dirty="0"/>
              <a:t> (UNEP, 1987): </a:t>
            </a:r>
            <a:r>
              <a:rPr lang="en-US" sz="2400" i="1" dirty="0"/>
              <a:t>“development which meets the needs of the present without compromising the ability of future generations to meet their own needs”</a:t>
            </a:r>
          </a:p>
          <a:p>
            <a:r>
              <a:rPr lang="en-US" sz="2400" dirty="0"/>
              <a:t>In simple words, sustainable development is the achievement of economic growth that improves the lives of the people without exhausting the environment or other resources</a:t>
            </a:r>
          </a:p>
          <a:p>
            <a:r>
              <a:rPr lang="en-US" sz="2400" dirty="0"/>
              <a:t>Different levels and frameworks</a:t>
            </a:r>
          </a:p>
          <a:p>
            <a:pPr lvl="1"/>
            <a:r>
              <a:rPr lang="en-US" sz="2000" dirty="0"/>
              <a:t>Country, region, city, building</a:t>
            </a:r>
          </a:p>
          <a:p>
            <a:pPr lvl="1"/>
            <a:r>
              <a:rPr lang="en-US" sz="2000" dirty="0"/>
              <a:t>Economy, agriculture</a:t>
            </a:r>
          </a:p>
          <a:p>
            <a:pPr lvl="1"/>
            <a:r>
              <a:rPr lang="en-US" sz="2000" dirty="0"/>
              <a:t>Energy, water, wastes</a:t>
            </a:r>
          </a:p>
          <a:p>
            <a:pPr lvl="1"/>
            <a:r>
              <a:rPr lang="en-US" sz="2000" dirty="0"/>
              <a:t>…..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3365135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4BA1F-171E-412F-85EE-F8A8DDCC8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Modeling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1C661-715B-4D65-AA5F-14FCDEEDD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/>
              <a:t>Decision maker:</a:t>
            </a:r>
            <a:r>
              <a:rPr lang="en-US" dirty="0"/>
              <a:t> who is the decision maker/evaluator?</a:t>
            </a:r>
          </a:p>
          <a:p>
            <a:pPr lvl="1"/>
            <a:r>
              <a:rPr lang="en-US" dirty="0"/>
              <a:t>Who may be interested in evaluating urban sustainability? </a:t>
            </a:r>
          </a:p>
          <a:p>
            <a:r>
              <a:rPr lang="en-US" b="1" dirty="0"/>
              <a:t>Problem statement:</a:t>
            </a:r>
            <a:r>
              <a:rPr lang="en-US" dirty="0"/>
              <a:t> formulate evaluation results in one of the three alternative forms:</a:t>
            </a:r>
          </a:p>
          <a:p>
            <a:pPr marL="457200" lvl="1" indent="0">
              <a:buNone/>
              <a:tabLst>
                <a:tab pos="688975" algn="l"/>
              </a:tabLst>
            </a:pPr>
            <a:r>
              <a:rPr lang="en-US" dirty="0"/>
              <a:t>a)	 A global score for each city measuring its overall sustainability</a:t>
            </a:r>
          </a:p>
          <a:p>
            <a:pPr marL="457200" lvl="1" indent="0">
              <a:buNone/>
            </a:pPr>
            <a:r>
              <a:rPr lang="en-US" dirty="0"/>
              <a:t>b) A complete ranking of the cities</a:t>
            </a:r>
          </a:p>
          <a:p>
            <a:pPr marL="688975" lvl="1" indent="-231775">
              <a:buNone/>
            </a:pPr>
            <a:r>
              <a:rPr lang="en-US" dirty="0"/>
              <a:t>c) An assignment of each city to (ordered) sustainability categories (e.g., strong, moderate, weak sustainability, etc.)</a:t>
            </a:r>
          </a:p>
          <a:p>
            <a:r>
              <a:rPr lang="en-US" b="1" dirty="0"/>
              <a:t>Criteria modeling:</a:t>
            </a:r>
            <a:r>
              <a:rPr lang="en-US" dirty="0"/>
              <a:t> prepare a consistent family of criteria from all pillars of sustainability</a:t>
            </a:r>
          </a:p>
          <a:p>
            <a:r>
              <a:rPr lang="en-US" b="1" dirty="0"/>
              <a:t>Methodology:</a:t>
            </a:r>
            <a:r>
              <a:rPr lang="en-US" dirty="0"/>
              <a:t> use MCDA models and methods that are suitable for the chosen decision problematics</a:t>
            </a:r>
          </a:p>
        </p:txBody>
      </p:sp>
    </p:spTree>
    <p:extLst>
      <p:ext uri="{BB962C8B-B14F-4D97-AF65-F5344CB8AC3E}">
        <p14:creationId xmlns:p14="http://schemas.microsoft.com/office/powerpoint/2010/main" val="2647480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8B523E-037A-49C0-A7CF-E06A240C7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Case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3B30A-1984-497C-B9B0-1136BAB9F0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Team work: 7 groups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http://www.mcda-school18.tuc.gr/casestudy.zip</a:t>
            </a:r>
          </a:p>
          <a:p>
            <a:r>
              <a:rPr lang="en-US" dirty="0"/>
              <a:t>Each team is free to chose the methodology, modeling approach, software tools</a:t>
            </a:r>
          </a:p>
          <a:p>
            <a:pPr lvl="1"/>
            <a:r>
              <a:rPr lang="en-US" dirty="0"/>
              <a:t>Consultation with the tutors </a:t>
            </a:r>
          </a:p>
          <a:p>
            <a:r>
              <a:rPr lang="en-US" dirty="0"/>
              <a:t>Days 1-2: spend some time on formulation and modeling aspects</a:t>
            </a:r>
          </a:p>
          <a:p>
            <a:r>
              <a:rPr lang="en-US" dirty="0"/>
              <a:t>Case work sessions</a:t>
            </a:r>
          </a:p>
          <a:p>
            <a:pPr lvl="1"/>
            <a:r>
              <a:rPr lang="en-US" dirty="0"/>
              <a:t>Wednesday 25</a:t>
            </a:r>
            <a:r>
              <a:rPr lang="en-US" baseline="30000" dirty="0"/>
              <a:t>th</a:t>
            </a:r>
            <a:r>
              <a:rPr lang="en-US" dirty="0"/>
              <a:t> – Friday 27</a:t>
            </a:r>
            <a:r>
              <a:rPr lang="en-US" baseline="30000" dirty="0"/>
              <a:t>th</a:t>
            </a:r>
            <a:r>
              <a:rPr lang="en-US" dirty="0"/>
              <a:t> &amp; Tuesday 31</a:t>
            </a:r>
            <a:r>
              <a:rPr lang="en-US" baseline="30000" dirty="0"/>
              <a:t>st</a:t>
            </a:r>
            <a:r>
              <a:rPr lang="en-US" dirty="0"/>
              <a:t> (16:00 – 17:30)</a:t>
            </a:r>
          </a:p>
          <a:p>
            <a:pPr lvl="1"/>
            <a:r>
              <a:rPr lang="en-US" dirty="0"/>
              <a:t>August 2</a:t>
            </a:r>
            <a:r>
              <a:rPr lang="en-US" baseline="30000" dirty="0"/>
              <a:t>nd</a:t>
            </a:r>
            <a:r>
              <a:rPr lang="en-US" dirty="0"/>
              <a:t> (14:00 – 18:30)</a:t>
            </a:r>
          </a:p>
          <a:p>
            <a:pPr lvl="1"/>
            <a:r>
              <a:rPr lang="en-US" dirty="0"/>
              <a:t>August 3</a:t>
            </a:r>
            <a:r>
              <a:rPr lang="en-US" baseline="30000" dirty="0"/>
              <a:t>rd</a:t>
            </a:r>
            <a:r>
              <a:rPr lang="en-US" dirty="0"/>
              <a:t> (9:30 – 13:00)</a:t>
            </a:r>
          </a:p>
          <a:p>
            <a:pPr lvl="1"/>
            <a:r>
              <a:rPr lang="en-US" dirty="0"/>
              <a:t>Collaborate with the tutors, ask for feedback, interact with the instructors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864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E0681-5F89-4349-B28C-4AF01493C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“Deliverables”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6DFC8-3557-48CC-8DD4-04B2DEBE9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the final day (August 3</a:t>
            </a:r>
            <a:r>
              <a:rPr lang="en-US" baseline="30000" dirty="0"/>
              <a:t>rd</a:t>
            </a:r>
            <a:r>
              <a:rPr lang="en-US" dirty="0"/>
              <a:t>), each group should provide an open presentation</a:t>
            </a:r>
          </a:p>
          <a:p>
            <a:pPr lvl="1"/>
            <a:r>
              <a:rPr lang="en-US" dirty="0"/>
              <a:t>The presentations will be available at the website of the School</a:t>
            </a:r>
          </a:p>
          <a:p>
            <a:r>
              <a:rPr lang="en-US" dirty="0"/>
              <a:t>Two presentation sessions of 90 minutes (~20min for each presentation)</a:t>
            </a:r>
          </a:p>
          <a:p>
            <a:r>
              <a:rPr lang="en-US" dirty="0"/>
              <a:t>The three best projects will be awarded a special acknowledgment (to be delivered after the Summer School)</a:t>
            </a:r>
          </a:p>
        </p:txBody>
      </p:sp>
    </p:spTree>
    <p:extLst>
      <p:ext uri="{BB962C8B-B14F-4D97-AF65-F5344CB8AC3E}">
        <p14:creationId xmlns:p14="http://schemas.microsoft.com/office/powerpoint/2010/main" val="1753614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Sustainability assessment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Different approaches</a:t>
            </a:r>
          </a:p>
          <a:p>
            <a:pPr lvl="1"/>
            <a:r>
              <a:rPr lang="en-US" sz="2000" dirty="0"/>
              <a:t>Indicators and benchmarks</a:t>
            </a:r>
          </a:p>
          <a:p>
            <a:pPr lvl="1"/>
            <a:r>
              <a:rPr lang="en-US" sz="2000" dirty="0"/>
              <a:t>Audits</a:t>
            </a:r>
          </a:p>
          <a:p>
            <a:pPr lvl="1"/>
            <a:r>
              <a:rPr lang="en-US" sz="2000" dirty="0"/>
              <a:t>Sustainability standards and certification systems</a:t>
            </a:r>
          </a:p>
          <a:p>
            <a:pPr lvl="1"/>
            <a:r>
              <a:rPr lang="en-US" sz="2000" dirty="0"/>
              <a:t>Indexes and accounting</a:t>
            </a:r>
          </a:p>
          <a:p>
            <a:pPr lvl="1"/>
            <a:r>
              <a:rPr lang="en-US" sz="2000" dirty="0"/>
              <a:t>….</a:t>
            </a:r>
          </a:p>
          <a:p>
            <a:r>
              <a:rPr lang="en-US" sz="2400" dirty="0"/>
              <a:t>Sustainability assessment as an MCDA problem:</a:t>
            </a:r>
          </a:p>
          <a:p>
            <a:pPr lvl="1"/>
            <a:r>
              <a:rPr lang="en-US" sz="2000" dirty="0"/>
              <a:t>Several perspectives and indicators</a:t>
            </a:r>
          </a:p>
          <a:p>
            <a:pPr lvl="1"/>
            <a:r>
              <a:rPr lang="en-US" sz="2000" dirty="0"/>
              <a:t>Competitive nature: economic sustainability has an ecological cost and ecological sustainability has an economic cost (Munda, 2016)</a:t>
            </a:r>
          </a:p>
        </p:txBody>
      </p:sp>
    </p:spTree>
    <p:extLst>
      <p:ext uri="{BB962C8B-B14F-4D97-AF65-F5344CB8AC3E}">
        <p14:creationId xmlns:p14="http://schemas.microsoft.com/office/powerpoint/2010/main" val="601183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pillars of sustainability</a:t>
            </a:r>
            <a:endParaRPr lang="el-GR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643952"/>
              </p:ext>
            </p:extLst>
          </p:nvPr>
        </p:nvGraphicFramePr>
        <p:xfrm>
          <a:off x="1983051" y="1676400"/>
          <a:ext cx="5177898" cy="462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Visio" r:id="rId3" imgW="3451932" imgH="3086291" progId="Visio.Drawing.15">
                  <p:embed/>
                </p:oleObj>
              </mc:Choice>
              <mc:Fallback>
                <p:oleObj name="Visio" r:id="rId3" imgW="3451932" imgH="3086291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3051" y="1676400"/>
                        <a:ext cx="5177898" cy="4629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39143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Urban sustainability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Influence of urban areas towards sustainable development:</a:t>
            </a:r>
          </a:p>
          <a:p>
            <a:pPr lvl="1"/>
            <a:r>
              <a:rPr lang="en-US" sz="2000" dirty="0"/>
              <a:t>Present global urban population of about 4 billion people, expected to reach 6.5 billion by 2050</a:t>
            </a:r>
          </a:p>
          <a:p>
            <a:pPr lvl="1"/>
            <a:r>
              <a:rPr lang="en-US" sz="2000" dirty="0"/>
              <a:t>Study urban functions from an ecological but also socioeconomic perspective</a:t>
            </a:r>
          </a:p>
          <a:p>
            <a:r>
              <a:rPr lang="en-US" sz="2400" dirty="0"/>
              <a:t>Urban decision makers: local authorities, planners, architects, engineers, managers, etc.</a:t>
            </a:r>
          </a:p>
          <a:p>
            <a:r>
              <a:rPr lang="en-US" sz="2400" dirty="0"/>
              <a:t>Scope of urban sustainability assessment:</a:t>
            </a:r>
          </a:p>
          <a:p>
            <a:pPr lvl="1"/>
            <a:r>
              <a:rPr lang="en-US" sz="2000" dirty="0"/>
              <a:t>Current advantages and disadvantages of cities</a:t>
            </a:r>
          </a:p>
          <a:p>
            <a:pPr lvl="1"/>
            <a:r>
              <a:rPr lang="en-US" sz="2000" dirty="0"/>
              <a:t>Valuable tool to identify best practices</a:t>
            </a:r>
          </a:p>
          <a:p>
            <a:pPr lvl="1"/>
            <a:r>
              <a:rPr lang="en-US" sz="2000" dirty="0"/>
              <a:t>Points of reference for crafting future urban policies</a:t>
            </a:r>
          </a:p>
          <a:p>
            <a:pPr lvl="1"/>
            <a:r>
              <a:rPr lang="en-US" sz="2000" dirty="0"/>
              <a:t>Potential impact and effectiveness of development policies</a:t>
            </a:r>
          </a:p>
        </p:txBody>
      </p:sp>
    </p:spTree>
    <p:extLst>
      <p:ext uri="{BB962C8B-B14F-4D97-AF65-F5344CB8AC3E}">
        <p14:creationId xmlns:p14="http://schemas.microsoft.com/office/powerpoint/2010/main" val="133524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Alternative methodological frameworks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Urban Sustainability Index (USI) by the Urban China Initiative with the collaboration of McKinsey &amp; Co</a:t>
            </a:r>
          </a:p>
          <a:p>
            <a:r>
              <a:rPr lang="en-US" sz="2000" dirty="0"/>
              <a:t>Sustainable Cities Index (SCI) by </a:t>
            </a:r>
            <a:r>
              <a:rPr lang="en-US" sz="2000" dirty="0" err="1"/>
              <a:t>Arcadis</a:t>
            </a:r>
            <a:r>
              <a:rPr lang="en-US" sz="2000" dirty="0"/>
              <a:t> Design and Consultancy</a:t>
            </a:r>
          </a:p>
          <a:p>
            <a:r>
              <a:rPr lang="en-US" sz="2000" dirty="0"/>
              <a:t>Global City Indicators by the University of Toronto’s Global City Indicators Facility</a:t>
            </a:r>
          </a:p>
          <a:p>
            <a:r>
              <a:rPr lang="en-US" sz="2000" dirty="0"/>
              <a:t>European Green City Index (EGCI) by the Economist Intelligence Unit and Siemens</a:t>
            </a:r>
          </a:p>
          <a:p>
            <a:r>
              <a:rPr lang="en-US" sz="2000" dirty="0"/>
              <a:t>Sustainable Cities Index developed by the Forum for the Future</a:t>
            </a:r>
          </a:p>
          <a:p>
            <a:r>
              <a:rPr lang="en-US" sz="2000" dirty="0"/>
              <a:t>Urban Sustainability Indicators by the European Foundation for the Improvement of Living and Working Conditions</a:t>
            </a:r>
          </a:p>
          <a:p>
            <a:r>
              <a:rPr lang="en-US" sz="2000" dirty="0"/>
              <a:t>Global Power City Index (GPCI) by the MORI Memorial Foundation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228533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424953" y="2757254"/>
            <a:ext cx="6517341" cy="1325563"/>
          </a:xfrm>
        </p:spPr>
        <p:txBody>
          <a:bodyPr/>
          <a:lstStyle/>
          <a:p>
            <a:r>
              <a:rPr lang="en-US" dirty="0"/>
              <a:t>Sustainable Cities Index (SCI) by </a:t>
            </a:r>
            <a:r>
              <a:rPr lang="en-US" dirty="0" err="1"/>
              <a:t>Arcadis</a:t>
            </a:r>
            <a:endParaRPr lang="el-G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5" t="15556" r="4939" b="14771"/>
          <a:stretch/>
        </p:blipFill>
        <p:spPr>
          <a:xfrm>
            <a:off x="1837764" y="0"/>
            <a:ext cx="6463554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01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424953" y="2757254"/>
            <a:ext cx="6517341" cy="1325563"/>
          </a:xfrm>
        </p:spPr>
        <p:txBody>
          <a:bodyPr>
            <a:normAutofit/>
          </a:bodyPr>
          <a:lstStyle/>
          <a:p>
            <a:r>
              <a:rPr lang="en-US" dirty="0"/>
              <a:t>Global Power City Index (GPCI) by MORI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3" t="18562" r="7299" b="6144"/>
          <a:stretch/>
        </p:blipFill>
        <p:spPr>
          <a:xfrm>
            <a:off x="2528046" y="82474"/>
            <a:ext cx="6069113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65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424953" y="2757254"/>
            <a:ext cx="6517341" cy="1325563"/>
          </a:xfrm>
        </p:spPr>
        <p:txBody>
          <a:bodyPr>
            <a:normAutofit/>
          </a:bodyPr>
          <a:lstStyle/>
          <a:p>
            <a:r>
              <a:rPr lang="en-US" dirty="0"/>
              <a:t>Global Power City Index (GPCI) by MORI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4" t="28103" r="8038" b="6275"/>
          <a:stretch/>
        </p:blipFill>
        <p:spPr>
          <a:xfrm>
            <a:off x="2277024" y="82475"/>
            <a:ext cx="6076748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830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624</TotalTime>
  <Words>1520</Words>
  <Application>Microsoft Office PowerPoint</Application>
  <PresentationFormat>On-screen Show (4:3)</PresentationFormat>
  <Paragraphs>481</Paragraphs>
  <Slides>22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Office Theme</vt:lpstr>
      <vt:lpstr>Visio</vt:lpstr>
      <vt:lpstr>School Case Study  “Urban Sustainability Assessment” </vt:lpstr>
      <vt:lpstr>Sustainable development</vt:lpstr>
      <vt:lpstr>Sustainability assessment</vt:lpstr>
      <vt:lpstr>Major pillars of sustainability</vt:lpstr>
      <vt:lpstr>Urban sustainability</vt:lpstr>
      <vt:lpstr>Alternative methodological frameworks</vt:lpstr>
      <vt:lpstr>Sustainable Cities Index (SCI) by Arcadis</vt:lpstr>
      <vt:lpstr>Global Power City Index (GPCI) by MORI </vt:lpstr>
      <vt:lpstr>Global Power City Index (GPCI) by MORI </vt:lpstr>
      <vt:lpstr>Important remarks</vt:lpstr>
      <vt:lpstr>Typical set of evaluation dimensions</vt:lpstr>
      <vt:lpstr>Urban sustainability indicators</vt:lpstr>
      <vt:lpstr>Urban sustainability indicators</vt:lpstr>
      <vt:lpstr>Urban sustainability indicators</vt:lpstr>
      <vt:lpstr>Urban sustainability indicators</vt:lpstr>
      <vt:lpstr>Examined cities</vt:lpstr>
      <vt:lpstr>Urban sustainability data</vt:lpstr>
      <vt:lpstr>Urban sustainability data</vt:lpstr>
      <vt:lpstr>Urban sustainability data</vt:lpstr>
      <vt:lpstr>Modeling issues</vt:lpstr>
      <vt:lpstr>Case work</vt:lpstr>
      <vt:lpstr>“Deliverables”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 PhD Summer School on MCDA / MCDM</dc:title>
  <dc:creator>Michalis Doumpos</dc:creator>
  <cp:lastModifiedBy>Michalis Doumpos</cp:lastModifiedBy>
  <cp:revision>40</cp:revision>
  <cp:lastPrinted>2018-07-23T08:23:58Z</cp:lastPrinted>
  <dcterms:created xsi:type="dcterms:W3CDTF">2017-09-18T06:43:31Z</dcterms:created>
  <dcterms:modified xsi:type="dcterms:W3CDTF">2018-07-25T15:42:11Z</dcterms:modified>
</cp:coreProperties>
</file>